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8" r:id="rId4"/>
  </p:sldMasterIdLst>
  <p:notesMasterIdLst>
    <p:notesMasterId r:id="rId17"/>
  </p:notesMasterIdLst>
  <p:handoutMasterIdLst>
    <p:handoutMasterId r:id="rId18"/>
  </p:handoutMasterIdLst>
  <p:sldIdLst>
    <p:sldId id="389" r:id="rId5"/>
    <p:sldId id="383" r:id="rId6"/>
    <p:sldId id="391" r:id="rId7"/>
    <p:sldId id="408" r:id="rId8"/>
    <p:sldId id="407" r:id="rId9"/>
    <p:sldId id="406" r:id="rId10"/>
    <p:sldId id="405" r:id="rId11"/>
    <p:sldId id="410" r:id="rId12"/>
    <p:sldId id="409" r:id="rId13"/>
    <p:sldId id="404" r:id="rId14"/>
    <p:sldId id="403" r:id="rId15"/>
    <p:sldId id="3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6327" autoAdjust="0"/>
  </p:normalViewPr>
  <p:slideViewPr>
    <p:cSldViewPr snapToGrid="0">
      <p:cViewPr varScale="1">
        <p:scale>
          <a:sx n="159" d="100"/>
          <a:sy n="159" d="100"/>
        </p:scale>
        <p:origin x="19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2/25/2025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5A778-465B-39A7-E626-BF5752576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BF786-19CB-AA38-8C6B-A1CFA1576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E35653-EE26-A339-83F3-24E8CD56F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40AD-7515-CCD8-8F08-9BAAB7F26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2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EFA03-9B9A-1453-2306-6F44E87F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ECB2F5-B230-3EA0-0DD7-B95B0AA4C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D5C5A-6EE2-205B-7A18-F5770DB3C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0BE32-68FC-B786-9218-7DFEFD5BD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5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ny.gov/Energy-Environment/Utility-Energy-Registry-Monthly-ZIP-Code-Energy-Us/tzb9-c2c6/data_pre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555220"/>
            <a:ext cx="6477000" cy="3291840"/>
          </a:xfrm>
        </p:spPr>
        <p:txBody>
          <a:bodyPr anchor="b">
            <a:normAutofit/>
          </a:bodyPr>
          <a:lstStyle/>
          <a:p>
            <a:br>
              <a:rPr lang="en-US" altLang="zh-CN" sz="4700" dirty="0"/>
            </a:br>
            <a:r>
              <a:rPr lang="en-US" altLang="zh-CN" sz="4700" dirty="0">
                <a:latin typeface="Baskerville Old Face" panose="02020602080505020303" pitchFamily="18" charset="0"/>
              </a:rPr>
              <a:t>Clustering Analysis of Utility Energy Consumption by ZIP Code</a:t>
            </a:r>
            <a:endParaRPr lang="en-US" sz="4700" dirty="0">
              <a:latin typeface="Baskerville Old Face" panose="02020602080505020303" pitchFamily="18" charset="0"/>
            </a:endParaRPr>
          </a:p>
        </p:txBody>
      </p:sp>
      <p:pic>
        <p:nvPicPr>
          <p:cNvPr id="7" name="图片占位符 6" descr="城市的高楼大厦&#10;&#10;AI 生成的内容可能不正确。">
            <a:extLst>
              <a:ext uri="{FF2B5EF4-FFF2-40B4-BE49-F238E27FC236}">
                <a16:creationId xmlns:a16="http://schemas.microsoft.com/office/drawing/2014/main" id="{A61334D8-D91D-D3FD-B3AC-5CDE72C8A4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5" r="18436"/>
          <a:stretch/>
        </p:blipFill>
        <p:spPr>
          <a:xfrm>
            <a:off x="20" y="-11113"/>
            <a:ext cx="5791180" cy="6880226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2AE9C-BA1D-195E-3B93-A5A0CC03D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55446" y="4311150"/>
            <a:ext cx="5486400" cy="164592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Student: Jimmy Ma U55133201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Date: February 24</a:t>
            </a:r>
            <a:r>
              <a:rPr lang="en-US" altLang="zh-CN" baseline="30000" dirty="0">
                <a:solidFill>
                  <a:schemeClr val="bg1"/>
                </a:solidFill>
              </a:rPr>
              <a:t>th</a:t>
            </a:r>
            <a:r>
              <a:rPr lang="en-US" altLang="zh-CN" dirty="0">
                <a:solidFill>
                  <a:schemeClr val="bg1"/>
                </a:solidFill>
              </a:rPr>
              <a:t> ,2025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CS 777 final Project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Comparative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8451" y="2676525"/>
            <a:ext cx="5746750" cy="3597470"/>
          </a:xfrm>
        </p:spPr>
        <p:txBody>
          <a:bodyPr/>
          <a:lstStyle/>
          <a:p>
            <a:pPr marL="402336" lvl="1" indent="0">
              <a:buNone/>
            </a:pPr>
            <a:r>
              <a:rPr lang="en-US" dirty="0"/>
              <a:t>K-Means:</a:t>
            </a:r>
          </a:p>
          <a:p>
            <a:pPr lvl="1"/>
            <a:r>
              <a:rPr lang="en-US" dirty="0"/>
              <a:t>Hard assignments with spherical clusters.</a:t>
            </a:r>
          </a:p>
          <a:p>
            <a:pPr lvl="1"/>
            <a:r>
              <a:rPr lang="en-US" dirty="0"/>
              <a:t>High silhouette score (0.9661) and crisp boundaries.</a:t>
            </a:r>
          </a:p>
          <a:p>
            <a:pPr marL="402336" lvl="1" indent="0">
              <a:buNone/>
            </a:pPr>
            <a:endParaRPr lang="en-US" dirty="0"/>
          </a:p>
          <a:p>
            <a:pPr marL="402336" lvl="1" indent="0">
              <a:buNone/>
            </a:pPr>
            <a:r>
              <a:rPr lang="en-US" dirty="0"/>
              <a:t>GMM:</a:t>
            </a:r>
          </a:p>
          <a:p>
            <a:pPr lvl="1"/>
            <a:r>
              <a:rPr lang="en-US" dirty="0"/>
              <a:t>Soft, probabilistic assignments with elliptical clusters.</a:t>
            </a:r>
          </a:p>
          <a:p>
            <a:pPr lvl="1"/>
            <a:r>
              <a:rPr lang="en-US" dirty="0"/>
              <a:t>Slightly lower silhouette score (0.9265) but captures uncertainty in overlapping areas.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198AA-251D-4446-30C4-8F2FA7F6A7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6801" y="2676525"/>
            <a:ext cx="5340359" cy="35974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Implications:</a:t>
            </a:r>
          </a:p>
          <a:p>
            <a:r>
              <a:rPr lang="en-US" dirty="0"/>
              <a:t>Both models reliably identify four distinct consumption segments, and the geospatial maps reinforce these findings by showing that high-consumption areas are predominantly in urban regions.</a:t>
            </a:r>
          </a:p>
          <a:p>
            <a:endParaRPr lang="en-US" dirty="0"/>
          </a:p>
        </p:txBody>
      </p:sp>
      <p:pic>
        <p:nvPicPr>
          <p:cNvPr id="8" name="Picture 7" descr="A city with water in the background&#10;&#10;AI-generated content may be incorrect.">
            <a:extLst>
              <a:ext uri="{FF2B5EF4-FFF2-40B4-BE49-F238E27FC236}">
                <a16:creationId xmlns:a16="http://schemas.microsoft.com/office/drawing/2014/main" id="{4BE6D0A3-937A-93FA-A36C-CB6CB4B32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80" y="4732256"/>
            <a:ext cx="5845091" cy="21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i="0" kern="1200" spc="100" baseline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46A27-7009-E361-FED7-945F3265A851}"/>
              </a:ext>
            </a:extLst>
          </p:cNvPr>
          <p:cNvSpPr txBox="1"/>
          <p:nvPr/>
        </p:nvSpPr>
        <p:spPr>
          <a:xfrm>
            <a:off x="594360" y="3279579"/>
            <a:ext cx="5044440" cy="2994415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</a:pPr>
            <a:r>
              <a:rPr lang="en-US" sz="2000" dirty="0">
                <a:solidFill>
                  <a:schemeClr val="bg1"/>
                </a:solidFill>
              </a:rPr>
              <a:t>• Clustering reveals meaningful segments.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</a:pPr>
            <a:r>
              <a:rPr lang="en-US" sz="2000" dirty="0">
                <a:solidFill>
                  <a:schemeClr val="bg1"/>
                </a:solidFill>
              </a:rPr>
              <a:t>• The results offer actionable insights for targeted energy efficiency programs and infrastructure investments.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</a:pPr>
            <a:r>
              <a:rPr lang="en-US" sz="2000" dirty="0">
                <a:solidFill>
                  <a:schemeClr val="bg1"/>
                </a:solidFill>
              </a:rPr>
              <a:t>• Future work will focus on integrating additional features and extending the analysis temporally.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 descr="A bridge over water with city lights at night&#10;&#10;AI-generated content may be incorrect.">
            <a:extLst>
              <a:ext uri="{FF2B5EF4-FFF2-40B4-BE49-F238E27FC236}">
                <a16:creationId xmlns:a16="http://schemas.microsoft.com/office/drawing/2014/main" id="{10FA2213-509B-8685-792C-C797DA42E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r="29219"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Jimmy Ma</a:t>
            </a:r>
          </a:p>
          <a:p>
            <a:r>
              <a:rPr lang="en-US" dirty="0">
                <a:solidFill>
                  <a:schemeClr val="bg1"/>
                </a:solidFill>
              </a:rPr>
              <a:t>617-555-0152</a:t>
            </a:r>
          </a:p>
          <a:p>
            <a:r>
              <a:rPr lang="en-US" dirty="0">
                <a:solidFill>
                  <a:schemeClr val="bg1"/>
                </a:solidFill>
              </a:rPr>
              <a:t>m1171916379@gmail.com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-245434"/>
            <a:ext cx="6787747" cy="159350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322" y="1952764"/>
            <a:ext cx="6788150" cy="3709987"/>
          </a:xfrm>
        </p:spPr>
        <p:txBody>
          <a:bodyPr tIns="457200">
            <a:normAutofit/>
          </a:bodyPr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Data Overview &amp; Preprocessing</a:t>
            </a:r>
          </a:p>
          <a:p>
            <a:r>
              <a:rPr lang="en-US" dirty="0"/>
              <a:t>Methodology &amp; Implementation</a:t>
            </a:r>
          </a:p>
          <a:p>
            <a:r>
              <a:rPr lang="en-US" dirty="0"/>
              <a:t>Results: K-Means &amp; GMM</a:t>
            </a:r>
          </a:p>
          <a:p>
            <a:r>
              <a:rPr lang="en-US" dirty="0"/>
              <a:t>Comparative Analysis &amp; Discussion 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Goal:</a:t>
            </a:r>
            <a:r>
              <a:rPr lang="en-US" dirty="0"/>
              <a:t> Identify natural groups among ZIP codes using energy usage data.</a:t>
            </a:r>
          </a:p>
          <a:p>
            <a:pPr marL="0" indent="0">
              <a:buNone/>
            </a:pPr>
            <a:r>
              <a:rPr lang="en-US" b="1" dirty="0"/>
              <a:t>Dataset</a:t>
            </a:r>
            <a:r>
              <a:rPr lang="en-US" dirty="0"/>
              <a:t> : </a:t>
            </a:r>
            <a:r>
              <a:rPr lang="en-US" i="0" dirty="0">
                <a:effectLst/>
                <a:latin typeface="Roboto" panose="02000000000000000000" pitchFamily="2" charset="0"/>
              </a:rPr>
              <a:t>Utility Energy Registry Monthly ZIP Code Energy Use: 2016-2021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Objectives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clusters corresponding to low, moderate, high, and very-high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Compare K-Means and Gaussian Mixture Model (GMM)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potential factors (e.g., urban density, industrial activity, seasonality).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 dirty="0"/>
              <a:t>Data Overview &amp;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>
            <a:normAutofit/>
          </a:bodyPr>
          <a:lstStyle/>
          <a:p>
            <a:r>
              <a:rPr lang="en-US" dirty="0"/>
              <a:t>Preprocessing Steps:</a:t>
            </a:r>
          </a:p>
          <a:p>
            <a:pPr lvl="1"/>
            <a:r>
              <a:rPr lang="en-US" dirty="0"/>
              <a:t>Data cleaning (removing missing </a:t>
            </a:r>
            <a:r>
              <a:rPr lang="en-US" dirty="0" err="1"/>
              <a:t>zip_code</a:t>
            </a:r>
            <a:r>
              <a:rPr lang="en-US" dirty="0"/>
              <a:t> or value rows) </a:t>
            </a:r>
          </a:p>
          <a:p>
            <a:pPr lvl="1"/>
            <a:r>
              <a:rPr lang="en-US" dirty="0"/>
              <a:t>Casting value as double</a:t>
            </a:r>
          </a:p>
          <a:p>
            <a:pPr lvl="1"/>
            <a:r>
              <a:rPr lang="en-US" dirty="0"/>
              <a:t>Feature engineering using </a:t>
            </a:r>
            <a:r>
              <a:rPr lang="en-US" dirty="0" err="1"/>
              <a:t>PySpark’s</a:t>
            </a:r>
            <a:r>
              <a:rPr lang="en-US" dirty="0"/>
              <a:t> </a:t>
            </a:r>
            <a:r>
              <a:rPr lang="en-US" dirty="0" err="1"/>
              <a:t>VectorAssembler</a:t>
            </a:r>
            <a:endParaRPr lang="en-US" dirty="0"/>
          </a:p>
          <a:p>
            <a:pPr lvl="1"/>
            <a:r>
              <a:rPr lang="en-US" dirty="0"/>
              <a:t>Train-test split (70/30)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170498"/>
            <a:ext cx="4490827" cy="3597470"/>
          </a:xfrm>
        </p:spPr>
        <p:txBody>
          <a:bodyPr>
            <a:normAutofit/>
          </a:bodyPr>
          <a:lstStyle/>
          <a:p>
            <a:r>
              <a:rPr lang="en-US" dirty="0"/>
              <a:t>Data Source:</a:t>
            </a:r>
          </a:p>
          <a:p>
            <a:r>
              <a:rPr lang="en-US" dirty="0">
                <a:hlinkClick r:id="rId3"/>
              </a:rPr>
              <a:t>Utility Energy Registry Monthly ZIP Code Energy Use: 2016-2021 | State of New York</a:t>
            </a:r>
            <a:endParaRPr lang="en-US" dirty="0"/>
          </a:p>
          <a:p>
            <a:pPr marL="0" lvl="1" indent="0">
              <a:buNone/>
            </a:pPr>
            <a:r>
              <a:rPr lang="en-US" dirty="0"/>
              <a:t>Data Schema: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F676C0-61DF-A1D5-6F60-F86D5AAF8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224" y="3568115"/>
            <a:ext cx="3239209" cy="25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 anchor="b">
            <a:normAutofit/>
          </a:bodyPr>
          <a:lstStyle/>
          <a:p>
            <a:r>
              <a:rPr lang="en-US" dirty="0"/>
              <a:t>Methodology &amp; Implementation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3632C-2D2E-7026-33B8-EE42DA4BDB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4256350" cy="3999060"/>
          </a:xfrm>
        </p:spPr>
        <p:txBody>
          <a:bodyPr>
            <a:normAutofit/>
          </a:bodyPr>
          <a:lstStyle/>
          <a:p>
            <a:r>
              <a:rPr lang="en-US" dirty="0"/>
              <a:t>Clustering Algorithms: K-Means and GMM</a:t>
            </a:r>
          </a:p>
          <a:p>
            <a:r>
              <a:rPr lang="en-US" dirty="0"/>
              <a:t>Optimal k (Elbow Method, silhouette scores)</a:t>
            </a:r>
          </a:p>
          <a:p>
            <a:r>
              <a:rPr lang="en-US" dirty="0"/>
              <a:t>Tools: </a:t>
            </a:r>
            <a:r>
              <a:rPr lang="en-US" dirty="0" err="1"/>
              <a:t>PySpark</a:t>
            </a:r>
            <a:r>
              <a:rPr lang="en-US" dirty="0"/>
              <a:t>, Matplotlib, Seaborn, and Folium for geospatial mapping</a:t>
            </a:r>
          </a:p>
        </p:txBody>
      </p:sp>
      <p:pic>
        <p:nvPicPr>
          <p:cNvPr id="11" name="Content Placeholder 10" descr="A graph with a line&#10;&#10;AI-generated content may be incorrect.">
            <a:extLst>
              <a:ext uri="{FF2B5EF4-FFF2-40B4-BE49-F238E27FC236}">
                <a16:creationId xmlns:a16="http://schemas.microsoft.com/office/drawing/2014/main" id="{A06E914F-CB88-172C-62C1-1C460837A62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45" y="584200"/>
            <a:ext cx="5331884" cy="39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68626"/>
            <a:ext cx="5063490" cy="2354026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Elbow plot demonstrating k = 4</a:t>
            </a:r>
          </a:p>
          <a:p>
            <a:r>
              <a:rPr lang="en-US" dirty="0"/>
              <a:t>Cluster centers: [</a:t>
            </a:r>
            <a:r>
              <a:rPr lang="en-US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10,941] , [651,135]  ,[1,731,198] and [3,554,447]. </a:t>
            </a:r>
            <a:endParaRPr lang="en-US" dirty="0"/>
          </a:p>
          <a:p>
            <a:r>
              <a:rPr lang="en-US" dirty="0"/>
              <a:t>Silhouette score: 0.9661</a:t>
            </a:r>
          </a:p>
          <a:p>
            <a:r>
              <a:rPr lang="en-US" dirty="0"/>
              <a:t>Raw cluster centers and labels (Low, Moderate, High, Very-High)</a:t>
            </a:r>
          </a:p>
          <a:p>
            <a:r>
              <a:rPr lang="en-US" dirty="0"/>
              <a:t>Visualizations: Scatter plot, heatmap, and geospatial map</a:t>
            </a:r>
          </a:p>
          <a:p>
            <a:endParaRPr lang="en-US" dirty="0"/>
          </a:p>
        </p:txBody>
      </p:sp>
      <p:pic>
        <p:nvPicPr>
          <p:cNvPr id="15" name="Picture 14" descr="A chart of energy usage&#10;&#10;AI-generated content may be incorrect.">
            <a:extLst>
              <a:ext uri="{FF2B5EF4-FFF2-40B4-BE49-F238E27FC236}">
                <a16:creationId xmlns:a16="http://schemas.microsoft.com/office/drawing/2014/main" id="{2B486678-B894-594B-1C17-8EA244BEB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555"/>
            <a:ext cx="5486400" cy="329184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869339-FB0C-358F-F2BA-1DD940CF7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3409395"/>
            <a:ext cx="5943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anchor="b">
            <a:normAutofit/>
          </a:bodyPr>
          <a:lstStyle/>
          <a:p>
            <a:r>
              <a:rPr lang="en-US" dirty="0"/>
              <a:t>K-Means geospatial map</a:t>
            </a:r>
          </a:p>
        </p:txBody>
      </p:sp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EF1E37E-5CB0-2584-A878-BE7D91BD5E7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1907" r="13427" b="-1"/>
          <a:stretch/>
        </p:blipFill>
        <p:spPr>
          <a:xfrm>
            <a:off x="595523" y="2676525"/>
            <a:ext cx="5746750" cy="359747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>
            <a:normAutofit/>
          </a:bodyPr>
          <a:lstStyle/>
          <a:p>
            <a:r>
              <a:rPr lang="en-US" b="1" dirty="0"/>
              <a:t>low consumption area</a:t>
            </a:r>
            <a:r>
              <a:rPr lang="en-US" dirty="0"/>
              <a:t>: upstate areas</a:t>
            </a:r>
          </a:p>
          <a:p>
            <a:r>
              <a:rPr lang="en-US" b="1" dirty="0"/>
              <a:t>high consumption area</a:t>
            </a:r>
            <a:r>
              <a:rPr lang="en-US" dirty="0"/>
              <a:t>: urban regions such as NYC</a:t>
            </a:r>
          </a:p>
        </p:txBody>
      </p:sp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79CDF-CCB0-4CD6-B7F2-BC36642EB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1163-38E4-0C45-349F-5A1A9118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590551"/>
            <a:ext cx="5063490" cy="2354026"/>
          </a:xfrm>
        </p:spPr>
        <p:txBody>
          <a:bodyPr/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106EB-A2E1-2A6D-AA12-6D20CB8C1B5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r>
              <a:rPr lang="en-US" dirty="0"/>
              <a:t>Cluster centers: [</a:t>
            </a:r>
            <a:r>
              <a:rPr lang="en-US" sz="20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2,840] , [256,325]  ,[1,001,462] and [2,488,825]. </a:t>
            </a:r>
            <a:endParaRPr lang="en-US" dirty="0"/>
          </a:p>
          <a:p>
            <a:r>
              <a:rPr lang="en-US" dirty="0"/>
              <a:t>Silhouette score: 0.9265</a:t>
            </a:r>
          </a:p>
          <a:p>
            <a:r>
              <a:rPr lang="en-US" dirty="0"/>
              <a:t>Raw cluster means and labels</a:t>
            </a:r>
          </a:p>
          <a:p>
            <a:r>
              <a:rPr lang="en-US" dirty="0"/>
              <a:t>Visualizations: Scatter plot, heatmap, and geospatial map</a:t>
            </a:r>
          </a:p>
          <a:p>
            <a:endParaRPr lang="en-US" dirty="0"/>
          </a:p>
        </p:txBody>
      </p:sp>
      <p:pic>
        <p:nvPicPr>
          <p:cNvPr id="5" name="Picture 4" descr="A diagram of a red and green chart&#10;&#10;AI-generated content may be incorrect.">
            <a:extLst>
              <a:ext uri="{FF2B5EF4-FFF2-40B4-BE49-F238E27FC236}">
                <a16:creationId xmlns:a16="http://schemas.microsoft.com/office/drawing/2014/main" id="{FD9A78CA-B833-FF8F-7580-AD5D4A30E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293601"/>
            <a:ext cx="5502275" cy="3301365"/>
          </a:xfrm>
          <a:prstGeom prst="rect">
            <a:avLst/>
          </a:prstGeom>
        </p:spPr>
      </p:pic>
      <p:pic>
        <p:nvPicPr>
          <p:cNvPr id="6" name="Picture 5" descr="A grid of numbers and letters&#10;&#10;AI-generated content may be incorrect.">
            <a:extLst>
              <a:ext uri="{FF2B5EF4-FFF2-40B4-BE49-F238E27FC236}">
                <a16:creationId xmlns:a16="http://schemas.microsoft.com/office/drawing/2014/main" id="{B9A85628-90BE-0057-303D-458DC09CF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12" y="3685880"/>
            <a:ext cx="5618374" cy="28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5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84FC1-F5CB-50CA-0B59-092228EAA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120349-0FDB-2828-5DB6-A92A85476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anchor="b">
            <a:normAutofit/>
          </a:bodyPr>
          <a:lstStyle/>
          <a:p>
            <a:r>
              <a:rPr lang="en-US" dirty="0"/>
              <a:t>GMM geospatial map</a:t>
            </a:r>
          </a:p>
        </p:txBody>
      </p:sp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4152E70-E5E4-E92E-88EA-F0758C30BE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/>
        </p:blipFill>
        <p:spPr>
          <a:xfrm>
            <a:off x="595523" y="2959554"/>
            <a:ext cx="5746750" cy="3031411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FBC94-2FA3-0986-89C1-263F5D5E51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interactive Folium map highlights similar regional patterns as K-Means </a:t>
            </a:r>
          </a:p>
          <a:p>
            <a:r>
              <a:rPr lang="en-US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This confirm the segmentation across New York.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183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0FE134-9032-4C7F-BC57-C7DE3F83336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6D24F1A-6251-4B9A-A918-7D6F3A8F7E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A8ECD1-788F-484B-9043-D957FCFDF1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460</Words>
  <Application>Microsoft Office PowerPoint</Application>
  <PresentationFormat>Widescreen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Baskerville Old Face</vt:lpstr>
      <vt:lpstr>Calibri</vt:lpstr>
      <vt:lpstr>Franklin Gothic Book</vt:lpstr>
      <vt:lpstr>Franklin Gothic Demi</vt:lpstr>
      <vt:lpstr>Roboto</vt:lpstr>
      <vt:lpstr>Custom</vt:lpstr>
      <vt:lpstr> Clustering Analysis of Utility Energy Consumption by ZIP Code</vt:lpstr>
      <vt:lpstr>Agenda</vt:lpstr>
      <vt:lpstr>Introduction</vt:lpstr>
      <vt:lpstr>Data Overview &amp; Preprocessing</vt:lpstr>
      <vt:lpstr>Methodology &amp; Implementation</vt:lpstr>
      <vt:lpstr>K-Means Clustering</vt:lpstr>
      <vt:lpstr>K-Means geospatial map</vt:lpstr>
      <vt:lpstr>GMM Clustering</vt:lpstr>
      <vt:lpstr>GMM geospatial map</vt:lpstr>
      <vt:lpstr>Comparative Analysis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2023-12-20T08:12:12Z</dcterms:created>
  <dcterms:modified xsi:type="dcterms:W3CDTF">2025-02-25T09:47:01Z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